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261" r:id="rId4"/>
    <p:sldId id="260" r:id="rId5"/>
    <p:sldId id="262" r:id="rId6"/>
    <p:sldId id="257" r:id="rId7"/>
    <p:sldId id="265" r:id="rId8"/>
    <p:sldId id="258" r:id="rId9"/>
    <p:sldId id="266" r:id="rId10"/>
    <p:sldId id="267" r:id="rId11"/>
    <p:sldId id="272" r:id="rId12"/>
    <p:sldId id="268" r:id="rId13"/>
    <p:sldId id="269" r:id="rId14"/>
    <p:sldId id="270" r:id="rId15"/>
    <p:sldId id="271" r:id="rId16"/>
    <p:sldId id="26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начало уч. г.</c:v>
                </c:pt>
                <c:pt idx="1">
                  <c:v>конец уч. 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33</c:v>
                </c:pt>
                <c:pt idx="1">
                  <c:v>56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начало уч. г.</c:v>
                </c:pt>
                <c:pt idx="1">
                  <c:v>конец уч. г.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63</c:v>
                </c:pt>
                <c:pt idx="1">
                  <c:v>34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начало уч. г.</c:v>
                </c:pt>
                <c:pt idx="1">
                  <c:v>конец уч. г.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4</c:v>
                </c:pt>
                <c:pt idx="1">
                  <c:v>0</c:v>
                </c:pt>
              </c:numCache>
            </c:numRef>
          </c:val>
        </c:ser>
        <c:shape val="cylinder"/>
        <c:axId val="73423104"/>
        <c:axId val="73433088"/>
        <c:axId val="0"/>
      </c:bar3DChart>
      <c:catAx>
        <c:axId val="73423104"/>
        <c:scaling>
          <c:orientation val="minMax"/>
        </c:scaling>
        <c:axPos val="b"/>
        <c:tickLblPos val="nextTo"/>
        <c:crossAx val="73433088"/>
        <c:crosses val="autoZero"/>
        <c:auto val="1"/>
        <c:lblAlgn val="ctr"/>
        <c:lblOffset val="100"/>
      </c:catAx>
      <c:valAx>
        <c:axId val="73433088"/>
        <c:scaling>
          <c:orientation val="minMax"/>
        </c:scaling>
        <c:axPos val="l"/>
        <c:majorGridlines/>
        <c:numFmt formatCode="General" sourceLinked="1"/>
        <c:tickLblPos val="nextTo"/>
        <c:crossAx val="7342310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начало уч. г.</c:v>
                </c:pt>
                <c:pt idx="1">
                  <c:v>конец уч. 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44</c:v>
                </c:pt>
                <c:pt idx="1">
                  <c:v>56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начало уч. г.</c:v>
                </c:pt>
                <c:pt idx="1">
                  <c:v>конец уч. г.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50</c:v>
                </c:pt>
                <c:pt idx="1">
                  <c:v>41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начало уч. г.</c:v>
                </c:pt>
                <c:pt idx="1">
                  <c:v>конец уч. г.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6</c:v>
                </c:pt>
                <c:pt idx="1">
                  <c:v>2</c:v>
                </c:pt>
              </c:numCache>
            </c:numRef>
          </c:val>
        </c:ser>
        <c:shape val="cylinder"/>
        <c:axId val="91950080"/>
        <c:axId val="91955968"/>
        <c:axId val="0"/>
      </c:bar3DChart>
      <c:catAx>
        <c:axId val="91950080"/>
        <c:scaling>
          <c:orientation val="minMax"/>
        </c:scaling>
        <c:axPos val="b"/>
        <c:tickLblPos val="nextTo"/>
        <c:crossAx val="91955968"/>
        <c:crosses val="autoZero"/>
        <c:auto val="1"/>
        <c:lblAlgn val="ctr"/>
        <c:lblOffset val="100"/>
      </c:catAx>
      <c:valAx>
        <c:axId val="91955968"/>
        <c:scaling>
          <c:orientation val="minMax"/>
        </c:scaling>
        <c:axPos val="l"/>
        <c:majorGridlines/>
        <c:numFmt formatCode="General" sourceLinked="1"/>
        <c:tickLblPos val="nextTo"/>
        <c:crossAx val="91950080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начало уч. г.</c:v>
                </c:pt>
                <c:pt idx="1">
                  <c:v>конец уч. 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35</c:v>
                </c:pt>
                <c:pt idx="1">
                  <c:v>56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начало уч. г.</c:v>
                </c:pt>
                <c:pt idx="1">
                  <c:v>конец уч. г.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56</c:v>
                </c:pt>
                <c:pt idx="1">
                  <c:v>38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начало уч. г.</c:v>
                </c:pt>
                <c:pt idx="1">
                  <c:v>конец уч. г.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9</c:v>
                </c:pt>
                <c:pt idx="1">
                  <c:v>3</c:v>
                </c:pt>
              </c:numCache>
            </c:numRef>
          </c:val>
        </c:ser>
        <c:shape val="cylinder"/>
        <c:axId val="92004352"/>
        <c:axId val="92005888"/>
        <c:axId val="0"/>
      </c:bar3DChart>
      <c:catAx>
        <c:axId val="92004352"/>
        <c:scaling>
          <c:orientation val="minMax"/>
        </c:scaling>
        <c:axPos val="b"/>
        <c:tickLblPos val="nextTo"/>
        <c:crossAx val="92005888"/>
        <c:crosses val="autoZero"/>
        <c:auto val="1"/>
        <c:lblAlgn val="ctr"/>
        <c:lblOffset val="100"/>
      </c:catAx>
      <c:valAx>
        <c:axId val="92005888"/>
        <c:scaling>
          <c:orientation val="minMax"/>
        </c:scaling>
        <c:axPos val="l"/>
        <c:majorGridlines/>
        <c:numFmt formatCode="General" sourceLinked="1"/>
        <c:tickLblPos val="nextTo"/>
        <c:crossAx val="92004352"/>
        <c:crosses val="autoZero"/>
        <c:crossBetween val="between"/>
      </c:valAx>
    </c:plotArea>
    <c:legend>
      <c:legendPos val="r"/>
      <c:layout/>
    </c:legend>
    <c:plotVisOnly val="1"/>
  </c:chart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начало уч. г.</c:v>
                </c:pt>
                <c:pt idx="1">
                  <c:v>конец уч. 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49</c:v>
                </c:pt>
                <c:pt idx="1">
                  <c:v>56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начало уч. г.</c:v>
                </c:pt>
                <c:pt idx="1">
                  <c:v>конец уч. г.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45</c:v>
                </c:pt>
                <c:pt idx="1">
                  <c:v>46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начало уч. г.</c:v>
                </c:pt>
                <c:pt idx="1">
                  <c:v>конец уч. г.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6</c:v>
                </c:pt>
                <c:pt idx="1">
                  <c:v>0</c:v>
                </c:pt>
              </c:numCache>
            </c:numRef>
          </c:val>
        </c:ser>
        <c:shape val="cylinder"/>
        <c:axId val="107996288"/>
        <c:axId val="107997824"/>
        <c:axId val="0"/>
      </c:bar3DChart>
      <c:catAx>
        <c:axId val="107996288"/>
        <c:scaling>
          <c:orientation val="minMax"/>
        </c:scaling>
        <c:axPos val="b"/>
        <c:tickLblPos val="nextTo"/>
        <c:crossAx val="107997824"/>
        <c:crosses val="autoZero"/>
        <c:auto val="1"/>
        <c:lblAlgn val="ctr"/>
        <c:lblOffset val="100"/>
      </c:catAx>
      <c:valAx>
        <c:axId val="107997824"/>
        <c:scaling>
          <c:orientation val="minMax"/>
        </c:scaling>
        <c:axPos val="l"/>
        <c:majorGridlines/>
        <c:numFmt formatCode="General" sourceLinked="1"/>
        <c:tickLblPos val="nextTo"/>
        <c:crossAx val="107996288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 flipV="1">
          <a:off x="-4286248" y="-3286124"/>
          <a:ext cx="0" cy="0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9235E-C717-457F-88B7-13616E86707A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32158-86DE-46C7-9EB5-CCFD5C02B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ябинка  13-14\муз. фоны\рамки\муз. фоны\фон.jpg"/>
          <p:cNvPicPr>
            <a:picLocks noChangeAspect="1" noChangeArrowheads="1"/>
          </p:cNvPicPr>
          <p:nvPr/>
        </p:nvPicPr>
        <p:blipFill>
          <a:blip r:embed="rId2"/>
          <a:srcRect b="4918"/>
          <a:stretch>
            <a:fillRect/>
          </a:stretch>
        </p:blipFill>
        <p:spPr bwMode="auto">
          <a:xfrm>
            <a:off x="-72291" y="0"/>
            <a:ext cx="9216291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214291"/>
            <a:ext cx="70009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Муниципальное бюджетное дошкольное образовательное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учреждение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«Детский сад №2 «Рябинка»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135729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D:\рябинка  13-14\эмблема рябинки\ryabinka 1.jpg"/>
          <p:cNvPicPr>
            <a:picLocks noChangeAspect="1" noChangeArrowheads="1"/>
          </p:cNvPicPr>
          <p:nvPr/>
        </p:nvPicPr>
        <p:blipFill>
          <a:blip r:embed="rId3" cstate="print"/>
          <a:srcRect l="3046" b="23530"/>
          <a:stretch>
            <a:fillRect/>
          </a:stretch>
        </p:blipFill>
        <p:spPr bwMode="auto">
          <a:xfrm>
            <a:off x="7215206" y="214290"/>
            <a:ext cx="1714480" cy="928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b="1" dirty="0" smtClean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428728" y="1"/>
            <a:ext cx="7715272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aseline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музыкальный руководитель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Снитко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Анастасия Александровна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педагогический стаж работы 14 лет,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высшая квалификационная категория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Традиционные и современные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подходы к слушанию музыки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в детском саду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71934" y="492919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2015 – 2016  учебный год , </a:t>
            </a:r>
          </a:p>
          <a:p>
            <a:pP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старший дошкольный возраст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29058" y="578645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Мегион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2016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ябинка  13-14\муз. фоны\рамки\муз. фоны\фон.jpg"/>
          <p:cNvPicPr>
            <a:picLocks noChangeAspect="1" noChangeArrowheads="1"/>
          </p:cNvPicPr>
          <p:nvPr/>
        </p:nvPicPr>
        <p:blipFill>
          <a:blip r:embed="rId2"/>
          <a:srcRect b="4918"/>
          <a:stretch>
            <a:fillRect/>
          </a:stretch>
        </p:blipFill>
        <p:spPr bwMode="auto">
          <a:xfrm>
            <a:off x="0" y="0"/>
            <a:ext cx="9216291" cy="6858000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85720" y="428604"/>
            <a:ext cx="19159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57158" y="1785926"/>
            <a:ext cx="94298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" name="Рисунок 9" descr="F:\мышильда 1.jpg"/>
          <p:cNvPicPr/>
          <p:nvPr/>
        </p:nvPicPr>
        <p:blipFill>
          <a:blip r:embed="rId3"/>
          <a:srcRect l="28896" t="18846" r="51191" b="20000"/>
          <a:stretch>
            <a:fillRect/>
          </a:stretch>
        </p:blipFill>
        <p:spPr bwMode="auto">
          <a:xfrm>
            <a:off x="3071802" y="642918"/>
            <a:ext cx="1466848" cy="275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57158" y="500042"/>
            <a:ext cx="2530244" cy="1661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Взаимодействие с семьями: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изготовлен 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(12. 12.15)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костюм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 новогоднему 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утреннику.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ерой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Мышильда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 балета «Щелкунчик»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85720" y="2143116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Приготовленные буклеты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предложены семьям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«Какую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музыку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нужно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слушать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детям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(23 января 2016) </a:t>
            </a:r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072066" y="500042"/>
            <a:ext cx="26865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Взаимодействие с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педагогами: </a:t>
            </a:r>
            <a:endParaRPr lang="ru-RU" sz="1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786314" y="100010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Подготовлена и проведена </a:t>
            </a:r>
            <a:r>
              <a:rPr lang="ru-RU" sz="1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(28.01.16)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литературная гостиная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педагогов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Присутствие музыки во всех видах деятельности </a:t>
            </a:r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детей»</a:t>
            </a: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14876" y="2214554"/>
            <a:ext cx="4369466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Музыкальная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помощь на занятиях по развитию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речи;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Роль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воспитателя в развитии самостоятельной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музыкальной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деятельности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детей;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Двигательные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упражнения на занятиях под музыку;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Музыка в повседневной жизни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детей;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5715008" y="1928802"/>
            <a:ext cx="11781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nastya\Desktop\4.jpg"/>
          <p:cNvPicPr>
            <a:picLocks noChangeAspect="1" noChangeArrowheads="1"/>
          </p:cNvPicPr>
          <p:nvPr/>
        </p:nvPicPr>
        <p:blipFill>
          <a:blip r:embed="rId4"/>
          <a:srcRect l="7692" t="7692" r="5127" b="6837"/>
          <a:stretch>
            <a:fillRect/>
          </a:stretch>
        </p:blipFill>
        <p:spPr bwMode="auto">
          <a:xfrm>
            <a:off x="5929322" y="3571876"/>
            <a:ext cx="2428892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ябинка  13-14\муз. фоны\рамки\муз. фоны\фон.jpg"/>
          <p:cNvPicPr>
            <a:picLocks noChangeAspect="1" noChangeArrowheads="1"/>
          </p:cNvPicPr>
          <p:nvPr/>
        </p:nvPicPr>
        <p:blipFill>
          <a:blip r:embed="rId2"/>
          <a:srcRect b="4918"/>
          <a:stretch>
            <a:fillRect/>
          </a:stretch>
        </p:blipFill>
        <p:spPr bwMode="auto">
          <a:xfrm>
            <a:off x="0" y="0"/>
            <a:ext cx="9216291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428992" y="214290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Совместная деятельность 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музыкального руководителя 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сотрудником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детского сада: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зготовлены  костюмы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«Щелкунчик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», «Сказочник»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(начало декабря)</a:t>
            </a:r>
            <a:endParaRPr lang="ru-RU" sz="1200" dirty="0"/>
          </a:p>
        </p:txBody>
      </p:sp>
      <p:pic>
        <p:nvPicPr>
          <p:cNvPr id="5" name="Рисунок 4" descr="F:\сказочник.jpg"/>
          <p:cNvPicPr/>
          <p:nvPr/>
        </p:nvPicPr>
        <p:blipFill>
          <a:blip r:embed="rId3"/>
          <a:srcRect l="45563" t="5192" r="33983" b="13462"/>
          <a:stretch>
            <a:fillRect/>
          </a:stretch>
        </p:blipFill>
        <p:spPr bwMode="auto">
          <a:xfrm>
            <a:off x="3929058" y="1500174"/>
            <a:ext cx="1428760" cy="3457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мышильда 1.jpg"/>
          <p:cNvPicPr/>
          <p:nvPr/>
        </p:nvPicPr>
        <p:blipFill>
          <a:blip r:embed="rId4"/>
          <a:srcRect l="72619" t="40385" r="13853" b="15385"/>
          <a:stretch>
            <a:fillRect/>
          </a:stretch>
        </p:blipFill>
        <p:spPr bwMode="auto">
          <a:xfrm>
            <a:off x="1071538" y="571480"/>
            <a:ext cx="164307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I:\грамота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2928933"/>
            <a:ext cx="2071702" cy="2928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ябинка  13-14\муз. фоны\рамки\муз. фоны\фон.jpg"/>
          <p:cNvPicPr>
            <a:picLocks noChangeAspect="1" noChangeArrowheads="1"/>
          </p:cNvPicPr>
          <p:nvPr/>
        </p:nvPicPr>
        <p:blipFill>
          <a:blip r:embed="rId2"/>
          <a:srcRect b="4918"/>
          <a:stretch>
            <a:fillRect/>
          </a:stretch>
        </p:blipFill>
        <p:spPr bwMode="auto">
          <a:xfrm>
            <a:off x="0" y="0"/>
            <a:ext cx="9216291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2910" y="500042"/>
            <a:ext cx="8215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Результативность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Новогодний утренник «Щелкунчик и его друзья».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I:\фото щелкунчик 1.png"/>
          <p:cNvPicPr/>
          <p:nvPr/>
        </p:nvPicPr>
        <p:blipFill>
          <a:blip r:embed="rId3" cstate="print"/>
          <a:srcRect l="10714" t="3846" r="20238" b="10192"/>
          <a:stretch>
            <a:fillRect/>
          </a:stretch>
        </p:blipFill>
        <p:spPr bwMode="auto">
          <a:xfrm>
            <a:off x="785786" y="928670"/>
            <a:ext cx="3076828" cy="2405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I:\мышильда.png"/>
          <p:cNvPicPr/>
          <p:nvPr/>
        </p:nvPicPr>
        <p:blipFill>
          <a:blip r:embed="rId4"/>
          <a:srcRect l="14502" t="4038" r="16126" b="14423"/>
          <a:stretch>
            <a:fillRect/>
          </a:stretch>
        </p:blipFill>
        <p:spPr bwMode="auto">
          <a:xfrm>
            <a:off x="4429124" y="928670"/>
            <a:ext cx="3587050" cy="242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I:\щелкунчик с машей.png"/>
          <p:cNvPicPr/>
          <p:nvPr/>
        </p:nvPicPr>
        <p:blipFill>
          <a:blip r:embed="rId5"/>
          <a:srcRect l="11039" t="3846" r="17208" b="15385"/>
          <a:stretch>
            <a:fillRect/>
          </a:stretch>
        </p:blipFill>
        <p:spPr bwMode="auto">
          <a:xfrm>
            <a:off x="4286248" y="3786190"/>
            <a:ext cx="3819117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ябинка  13-14\муз. фоны\рамки\муз. фоны\фон.jpg"/>
          <p:cNvPicPr>
            <a:picLocks noChangeAspect="1" noChangeArrowheads="1"/>
          </p:cNvPicPr>
          <p:nvPr/>
        </p:nvPicPr>
        <p:blipFill>
          <a:blip r:embed="rId2"/>
          <a:srcRect b="4918"/>
          <a:stretch>
            <a:fillRect/>
          </a:stretch>
        </p:blipFill>
        <p:spPr bwMode="auto">
          <a:xfrm>
            <a:off x="0" y="0"/>
            <a:ext cx="921629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1142984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/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Обобщение опыта проделанной  работы, анализ эффективности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реализации работы.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85728"/>
            <a:ext cx="4572000" cy="8356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Заключительный</a:t>
            </a: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(февраль)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928802"/>
            <a:ext cx="87154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СОДЕРЖЕНИЕ ДЕЯТЕЛЬНОСТИ:</a:t>
            </a:r>
          </a:p>
          <a:p>
            <a:pPr marL="342900" indent="-34290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диагностики с целью отслеживания результатов работы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презентации по итогам реализации.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9124" y="3286124"/>
            <a:ext cx="3976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КРИТЕРИИ ДИАГНОСТИРОВАНИЯ ДЕТЕЙ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00496" y="3571876"/>
            <a:ext cx="52863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Ребёнок эмоционально воспринимает музыку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выражает</a:t>
            </a:r>
          </a:p>
          <a:p>
            <a:pPr marL="342900" indent="-3429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своё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отношение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словами;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Способен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придумывать сюжет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музыкальному произведению;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Различает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двухчастную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трёхчастную форму;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Различают на слух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дают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название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музыкальных произведений,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автора музыки;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Отображает своё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отношение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 музыке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рисунке;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Проявляет стремление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передать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движении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характер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музыкального произведения;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ябинка  13-14\муз. фоны\рамки\муз. фоны\фон.jpg"/>
          <p:cNvPicPr>
            <a:picLocks noChangeAspect="1" noChangeArrowheads="1"/>
          </p:cNvPicPr>
          <p:nvPr/>
        </p:nvPicPr>
        <p:blipFill>
          <a:blip r:embed="rId2"/>
          <a:srcRect b="4918"/>
          <a:stretch>
            <a:fillRect/>
          </a:stretch>
        </p:blipFill>
        <p:spPr bwMode="auto">
          <a:xfrm>
            <a:off x="-72291" y="0"/>
            <a:ext cx="921629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57290" y="357166"/>
            <a:ext cx="28765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РЕЗУЛЬТАТЫ МОНИТОРИНГА</a:t>
            </a:r>
            <a:endParaRPr lang="ru-RU" sz="14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71472" y="857232"/>
            <a:ext cx="157447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группа ОН «Капелька»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428596" y="1000108"/>
          <a:ext cx="2828925" cy="204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25146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4214810" y="857232"/>
            <a:ext cx="170271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группа  ОН «Солнышко»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3786182" y="928670"/>
          <a:ext cx="2828925" cy="204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25146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2648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6143636" y="2357430"/>
          <a:ext cx="2828925" cy="204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5146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72264" y="2357430"/>
            <a:ext cx="192882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группа  ОН «Почемучки»</a:t>
            </a:r>
            <a:endParaRPr lang="ru-RU" sz="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4500562" y="4429132"/>
            <a:ext cx="168668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Группа КН «Фантазёры»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4214810" y="4572008"/>
          <a:ext cx="2828925" cy="204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25146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ябинка  13-14\муз. фоны\рамки\муз. фоны\фон.jpg"/>
          <p:cNvPicPr>
            <a:picLocks noChangeAspect="1" noChangeArrowheads="1"/>
          </p:cNvPicPr>
          <p:nvPr/>
        </p:nvPicPr>
        <p:blipFill>
          <a:blip r:embed="rId2"/>
          <a:srcRect b="4918"/>
          <a:stretch>
            <a:fillRect/>
          </a:stretch>
        </p:blipFill>
        <p:spPr bwMode="auto">
          <a:xfrm>
            <a:off x="-72291" y="0"/>
            <a:ext cx="921629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14480" y="285728"/>
            <a:ext cx="4572000" cy="4830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Источники информации: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879215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.«Учите детей петь» составители Т.М.Орлова 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С.И.Бекина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Москва «Просвещение» 1986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.«Музыка- детям» / составители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С.И.Чешева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А.П.Николаичева.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Москва «Просвещение» 1985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.«Слушаем музыку» /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О.П.Радынова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Москва «Просвещение» 1990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Музыкальное воспитание в детском саду / Н.А.Ветлугина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Москва «Просвещение» 1981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5.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Статьи Л. Осиповой,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В. Горностаевой, Н. Катиной;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6.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http: //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www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мaam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ru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7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http: //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www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мuzikavseh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ru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http: //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www.vscolu.ru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ябинка  13-14\муз. фоны\рамки\муз. фоны\фон.jpg"/>
          <p:cNvPicPr>
            <a:picLocks noChangeAspect="1" noChangeArrowheads="1"/>
          </p:cNvPicPr>
          <p:nvPr/>
        </p:nvPicPr>
        <p:blipFill>
          <a:blip r:embed="rId2"/>
          <a:srcRect b="4918"/>
          <a:stretch>
            <a:fillRect/>
          </a:stretch>
        </p:blipFill>
        <p:spPr bwMode="auto">
          <a:xfrm>
            <a:off x="-72291" y="0"/>
            <a:ext cx="921629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0"/>
            <a:ext cx="8643966" cy="3765292"/>
          </a:xfrm>
          <a:prstGeom prst="teardrop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Пусть знают все взрослые, что их дети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Самые талантливые на планете!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них много улыбок, здоровья и смеха-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в этом залог моего успеха!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:\рябинка  13-14\фото работа\фото для презентации\дети поют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4000504"/>
            <a:ext cx="3722053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ябинка  13-14\муз. фоны\рамки\муз. фоны\фон.jpg"/>
          <p:cNvPicPr>
            <a:picLocks noChangeAspect="1" noChangeArrowheads="1"/>
          </p:cNvPicPr>
          <p:nvPr/>
        </p:nvPicPr>
        <p:blipFill>
          <a:blip r:embed="rId2"/>
          <a:srcRect b="4918"/>
          <a:stretch>
            <a:fillRect/>
          </a:stretch>
        </p:blipFill>
        <p:spPr bwMode="auto">
          <a:xfrm>
            <a:off x="-72291" y="0"/>
            <a:ext cx="921629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642918"/>
            <a:ext cx="842968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C00CC"/>
                </a:solidFill>
              </a:rPr>
              <a:t>                   </a:t>
            </a:r>
            <a:r>
              <a:rPr lang="ru-RU" sz="28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Слушание музыки – вид</a:t>
            </a:r>
            <a:r>
              <a:rPr lang="en-US" sz="28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</a:p>
          <a:p>
            <a:r>
              <a:rPr lang="ru-RU" sz="2400" b="1" i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ru-RU" sz="2400" b="1" i="1" u="sng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Слушание музыки развивает:</a:t>
            </a:r>
          </a:p>
          <a:p>
            <a:endParaRPr lang="ru-RU" sz="2400" b="1" i="1" u="sng" dirty="0" smtClean="0">
              <a:solidFill>
                <a:schemeClr val="hlink"/>
              </a:solidFill>
            </a:endParaRPr>
          </a:p>
          <a:p>
            <a:r>
              <a:rPr lang="ru-RU" sz="2000" dirty="0" smtClean="0"/>
              <a:t>                   </a:t>
            </a:r>
            <a:r>
              <a:rPr lang="ru-RU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 интерес, любовь к ней; </a:t>
            </a:r>
          </a:p>
          <a:p>
            <a:endParaRPr lang="ru-RU" sz="2400" b="1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-  расширяет музыкальный кругозор;</a:t>
            </a:r>
          </a:p>
          <a:p>
            <a:pPr>
              <a:buFontTx/>
              <a:buChar char="-"/>
            </a:pPr>
            <a:endParaRPr lang="ru-RU" sz="2400" b="1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- повышает музыкальную восприимчивость детей; </a:t>
            </a:r>
          </a:p>
          <a:p>
            <a:pPr>
              <a:buFontTx/>
              <a:buChar char="-"/>
            </a:pPr>
            <a:endParaRPr lang="ru-RU" sz="2400" b="1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- воспитывает зачатки музыкального вкуса.</a:t>
            </a:r>
            <a:endParaRPr lang="ru-RU" sz="2400" b="1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ябинка  13-14\муз. фоны\рамки\муз. фоны\фон.jpg"/>
          <p:cNvPicPr>
            <a:picLocks noChangeAspect="1" noChangeArrowheads="1"/>
          </p:cNvPicPr>
          <p:nvPr/>
        </p:nvPicPr>
        <p:blipFill>
          <a:blip r:embed="rId2"/>
          <a:srcRect b="4918"/>
          <a:stretch>
            <a:fillRect/>
          </a:stretch>
        </p:blipFill>
        <p:spPr bwMode="auto">
          <a:xfrm>
            <a:off x="-72291" y="0"/>
            <a:ext cx="921629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428604"/>
            <a:ext cx="800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Звуки нас окружают с рождения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Admin\Рабочий стол\Новая папка\artleo.com-21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70377">
            <a:off x="1491617" y="1371297"/>
            <a:ext cx="2186333" cy="1836290"/>
          </a:xfrm>
          <a:prstGeom prst="rect">
            <a:avLst/>
          </a:prstGeom>
          <a:noFill/>
        </p:spPr>
      </p:pic>
      <p:pic>
        <p:nvPicPr>
          <p:cNvPr id="5" name="Picture 3" descr="C:\Documents and Settings\Admin\Рабочий стол\Новая папка\dog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2214554"/>
            <a:ext cx="1633093" cy="2057401"/>
          </a:xfrm>
          <a:prstGeom prst="rect">
            <a:avLst/>
          </a:prstGeom>
          <a:noFill/>
        </p:spPr>
      </p:pic>
      <p:pic>
        <p:nvPicPr>
          <p:cNvPr id="7" name="Picture 4" descr="C:\Documents and Settings\Admin\Рабочий стол\Новая папка\3731344-round-transparent-drop-of-wat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76254">
            <a:off x="5810999" y="1324238"/>
            <a:ext cx="2113355" cy="1873364"/>
          </a:xfrm>
          <a:prstGeom prst="rect">
            <a:avLst/>
          </a:prstGeom>
          <a:noFill/>
        </p:spPr>
      </p:pic>
      <p:pic>
        <p:nvPicPr>
          <p:cNvPr id="8" name="Picture 6" descr="C:\Documents and Settings\Admin\Рабочий стол\Новая папка\otel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7721">
            <a:off x="4336528" y="3140163"/>
            <a:ext cx="2212522" cy="1658934"/>
          </a:xfrm>
          <a:prstGeom prst="rect">
            <a:avLst/>
          </a:prstGeom>
          <a:noFill/>
        </p:spPr>
      </p:pic>
      <p:pic>
        <p:nvPicPr>
          <p:cNvPr id="9" name="Picture 7" descr="C:\Documents and Settings\Admin\Рабочий стол\Новая папка\0_67feb_3e6633d2_X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3372" y="1285860"/>
            <a:ext cx="1290740" cy="1641206"/>
          </a:xfrm>
          <a:prstGeom prst="rect">
            <a:avLst/>
          </a:prstGeom>
          <a:noFill/>
        </p:spPr>
      </p:pic>
      <p:pic>
        <p:nvPicPr>
          <p:cNvPr id="6" name="Picture 5" descr="C:\Documents and Settings\Admin\Рабочий стол\Новая папка\liaz_529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43372" y="4714884"/>
            <a:ext cx="2690276" cy="1795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рябинка  13-14\муз. фоны\рамки\муз. фоны\фон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28860" y="357166"/>
            <a:ext cx="67151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Проблема восприятия,</a:t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культуры слушания и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слЫшания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в современном мире: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Documents and Settings\Admin\Рабочий стол\Новая папка\Magnitola-Avtozvuk_182051_AAAAAAAAAAAAAAAAAAA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428868"/>
            <a:ext cx="3500302" cy="2999489"/>
          </a:xfrm>
          <a:prstGeom prst="rect">
            <a:avLst/>
          </a:prstGeom>
          <a:noFill/>
        </p:spPr>
      </p:pic>
      <p:pic>
        <p:nvPicPr>
          <p:cNvPr id="5" name="Picture 3" descr="C:\Documents and Settings\Admin\Рабочий стол\Новая папка\original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1928802"/>
            <a:ext cx="3500462" cy="2100277"/>
          </a:xfrm>
          <a:prstGeom prst="rect">
            <a:avLst/>
          </a:prstGeom>
          <a:noFill/>
        </p:spPr>
      </p:pic>
      <p:pic>
        <p:nvPicPr>
          <p:cNvPr id="6" name="Picture 2" descr="C:\Documents and Settings\Admin\Рабочий стол\Новая папка\22_Glavniii_sait_4012_shum_bi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4214818"/>
            <a:ext cx="3082095" cy="2166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ябинка  13-14\муз. фоны\рамки\муз. фоны\фон.jpg"/>
          <p:cNvPicPr>
            <a:picLocks noChangeAspect="1" noChangeArrowheads="1"/>
          </p:cNvPicPr>
          <p:nvPr/>
        </p:nvPicPr>
        <p:blipFill>
          <a:blip r:embed="rId2"/>
          <a:srcRect b="4918"/>
          <a:stretch>
            <a:fillRect/>
          </a:stretch>
        </p:blipFill>
        <p:spPr bwMode="auto">
          <a:xfrm>
            <a:off x="-72291" y="0"/>
            <a:ext cx="921629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571480"/>
            <a:ext cx="78581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Важную роль в воспитании слухового внимания  и чуткого восприятия звучания музыки у дошкольников играет взрослый – педагог,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воспитатель,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родитель…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Admin\Рабочий стол\Новая папка\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2000240"/>
            <a:ext cx="2286016" cy="16466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D:\рябинка  13-14\лето\1 июня 2015\фото 1 июня\2015-06-01 09.43.5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464843" y="3250405"/>
            <a:ext cx="3857652" cy="29289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ябинка  13-14\муз. фоны\рамки\муз. фоны\фон.jpg"/>
          <p:cNvPicPr>
            <a:picLocks noChangeAspect="1" noChangeArrowheads="1"/>
          </p:cNvPicPr>
          <p:nvPr/>
        </p:nvPicPr>
        <p:blipFill>
          <a:blip r:embed="rId2"/>
          <a:srcRect b="4918"/>
          <a:stretch>
            <a:fillRect/>
          </a:stretch>
        </p:blipFill>
        <p:spPr bwMode="auto">
          <a:xfrm>
            <a:off x="-72291" y="0"/>
            <a:ext cx="9216291" cy="6858000"/>
          </a:xfrm>
          <a:prstGeom prst="rect">
            <a:avLst/>
          </a:prstGeom>
          <a:noFill/>
        </p:spPr>
      </p:pic>
      <p:sp>
        <p:nvSpPr>
          <p:cNvPr id="4" name="Горизонтальный свиток 3"/>
          <p:cNvSpPr/>
          <p:nvPr/>
        </p:nvSpPr>
        <p:spPr>
          <a:xfrm>
            <a:off x="1071538" y="0"/>
            <a:ext cx="7215238" cy="2319156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571604" y="357166"/>
            <a:ext cx="692948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Цель: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Активизировать процесс слушания музыки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как средство развития музыкального восприятия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и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творческих способностей.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57158" y="-214338"/>
            <a:ext cx="1621552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Повысить собственный уровень знаний по данной теме путём самообразования;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Разработать  цикл бесед о классической музыке с детьми 5-6 лет;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Выявить уровень  умений детей слушать музыкальные произведения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Подготовить (провести) литературную гостиную для воспитателей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«Присутствие музыки во всех видах деятельности детей»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Подготовить детей к новогоднему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утреннику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«Щелкунчик и его друзья»;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6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Оформить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буклеты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родителей.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«Какую музыку нужно слушать детям»;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7.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Оказать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помощь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воспитателям в подборе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музыкальных записей для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самостоятельной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деятельности в группе;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ябинка  13-14\муз. фоны\рамки\муз. фоны\фон.jpg"/>
          <p:cNvPicPr>
            <a:picLocks noChangeAspect="1" noChangeArrowheads="1"/>
          </p:cNvPicPr>
          <p:nvPr/>
        </p:nvPicPr>
        <p:blipFill>
          <a:blip r:embed="rId2"/>
          <a:srcRect b="4918"/>
          <a:stretch>
            <a:fillRect/>
          </a:stretch>
        </p:blipFill>
        <p:spPr bwMode="auto">
          <a:xfrm>
            <a:off x="0" y="0"/>
            <a:ext cx="9216291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28662" y="214290"/>
            <a:ext cx="73581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ln w="3175" cmpd="dbl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Ожидаемый результат</a:t>
            </a:r>
            <a:endParaRPr lang="ru-RU" sz="4400" b="1" dirty="0">
              <a:ln w="3175" cmpd="dbl">
                <a:solidFill>
                  <a:schemeClr val="tx1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 rot="1768438">
            <a:off x="2373609" y="760114"/>
            <a:ext cx="234678" cy="128905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85720" y="1857364"/>
            <a:ext cx="28582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Ребёнок эмоционально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воспринимает музыку,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выражает своё отношение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словами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500562" y="1000108"/>
            <a:ext cx="285752" cy="2714644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20359546">
            <a:off x="6102727" y="876604"/>
            <a:ext cx="262020" cy="3053538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429388" y="3786190"/>
            <a:ext cx="25471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Проявляет стремление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передать в движении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характер музыкального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произведения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 rot="19707781">
            <a:off x="6683740" y="750058"/>
            <a:ext cx="233764" cy="1311748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643702" y="2000240"/>
            <a:ext cx="22837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Отображает своё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отношение к музыке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рисунке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 rot="652183" flipH="1">
            <a:off x="3640232" y="853593"/>
            <a:ext cx="223940" cy="2060859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928794" y="2786058"/>
            <a:ext cx="25805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Способен придумывать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сюжет к музыкальному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произведению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 rot="21440933">
            <a:off x="5143542" y="1001763"/>
            <a:ext cx="285637" cy="4000528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714744" y="3643314"/>
            <a:ext cx="2553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Различает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двухчастную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трёхчастную форму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00496" y="5000636"/>
            <a:ext cx="31050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Различают на слух 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дают название музыкальных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произведений, автора музыки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ябинка  13-14\муз. фоны\рамки\муз. фоны\фон.jpg"/>
          <p:cNvPicPr>
            <a:picLocks noChangeAspect="1" noChangeArrowheads="1"/>
          </p:cNvPicPr>
          <p:nvPr/>
        </p:nvPicPr>
        <p:blipFill>
          <a:blip r:embed="rId2"/>
          <a:srcRect b="4918"/>
          <a:stretch>
            <a:fillRect/>
          </a:stretch>
        </p:blipFill>
        <p:spPr bwMode="auto">
          <a:xfrm>
            <a:off x="-72291" y="0"/>
            <a:ext cx="921629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14612" y="3571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sz="3600" dirty="0">
              <a:ln w="3175" cmpd="dbl">
                <a:solidFill>
                  <a:schemeClr val="tx1">
                    <a:alpha val="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285728"/>
            <a:ext cx="76450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3175" cmpd="dbl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работы по самообразованию</a:t>
            </a:r>
            <a:endParaRPr lang="ru-RU" sz="3600" b="1" dirty="0">
              <a:ln w="3175" cmpd="dbl">
                <a:solidFill>
                  <a:schemeClr val="tx1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000108"/>
            <a:ext cx="5849422" cy="1154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just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Организационно – ознакомительный</a:t>
            </a: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(сентябрь – октябрь)</a:t>
            </a: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</a:pPr>
            <a:endParaRPr lang="ru-RU" b="1" dirty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071678"/>
            <a:ext cx="4224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85786" y="1857364"/>
            <a:ext cx="7286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Подобрать необходимый по теме материал, систематизировать и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подготовить к применению в рамках проекта.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0002" y="2643182"/>
            <a:ext cx="86439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СОДЕРЖАНИЕ ДЕЯТЕЛЬНОСТИ:</a:t>
            </a:r>
          </a:p>
          <a:p>
            <a:pPr marL="342900" indent="-342900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Сбор и изучение материалов по теме: статьи Л. Осиповой, В. Горностаевой, Н. Катиной;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биографические данные; справочная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литература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(выполнено в течение месяца)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Изучение передового педагогического опыта по использованию технологий слушания музыкальных 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классических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произведений (публикации О. П.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Радыновой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(выполнено в течение месяца)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3.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Выявление уровня знаний детей по результатам мониторинга.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4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Разработка перспективного плана: система занятий,  цикл бесед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(выполнено октябрь 2015)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5.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Оформление буклетов для родителей «Какую музыку нужно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слушать детям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(оформлен октябрь 2015)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I:\20160204_16403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4643446"/>
            <a:ext cx="1266785" cy="7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3786182" y="4786322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Подготовка  наглядно-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иллюстративного материала: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портрет композитора;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иллюстрации к балету  П. И. Чайковского;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кукла «Щелкунчик»;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lang="ru-RU" dirty="0" smtClean="0">
              <a:latin typeface="Arial" pitchFamily="34" charset="0"/>
            </a:endParaRPr>
          </a:p>
        </p:txBody>
      </p:sp>
      <p:pic>
        <p:nvPicPr>
          <p:cNvPr id="18" name="Рисунок 17" descr="C:\Documents and Settings\Admin\Рабочий стол\докуметы музыкального руководителя\паспорт\паспорт рябинка\фото кабинета\20160129_13413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209059" y="6006519"/>
            <a:ext cx="654444" cy="6429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ябинка  13-14\муз. фоны\рамки\муз. фоны\фон.jpg"/>
          <p:cNvPicPr>
            <a:picLocks noChangeAspect="1" noChangeArrowheads="1"/>
          </p:cNvPicPr>
          <p:nvPr/>
        </p:nvPicPr>
        <p:blipFill>
          <a:blip r:embed="rId2"/>
          <a:srcRect b="4918"/>
          <a:stretch>
            <a:fillRect/>
          </a:stretch>
        </p:blipFill>
        <p:spPr bwMode="auto">
          <a:xfrm>
            <a:off x="0" y="0"/>
            <a:ext cx="921629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00100" y="357166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285728"/>
            <a:ext cx="3929090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Основной</a:t>
            </a: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(ноябрь –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январь)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1071546"/>
            <a:ext cx="7715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Реализация запланированной работы. Расширение знаний детей о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классическом музыке, о великом русском композиторе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П. И. Чайковском, об истории создания балета «Щелкунчик».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5786" y="2071678"/>
            <a:ext cx="77867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Деятельность музыкального руководителя: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обогащение детей знаниями о классической и инструментальной музыке П.И.Чайковского. Разучивание с детьми танцев. Беседы о духе, традициях, культуре эпохи 18-19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веков.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( выполнено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в течение двух месяцев )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Деятельность детей: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усвоение новых знаний, навыков и умений. Проявление активности, желание выразить своё отношение к музыке П.И.Чайковского в танцах, в рисунках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(на протяжении декабря месяца выполнено, результат новогодний утренник)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I:\снежинки.png"/>
          <p:cNvPicPr/>
          <p:nvPr/>
        </p:nvPicPr>
        <p:blipFill>
          <a:blip r:embed="rId3" cstate="print"/>
          <a:srcRect l="11580" t="7115" r="11580" b="12115"/>
          <a:stretch>
            <a:fillRect/>
          </a:stretch>
        </p:blipFill>
        <p:spPr bwMode="auto">
          <a:xfrm>
            <a:off x="4572000" y="3357562"/>
            <a:ext cx="2143140" cy="155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I:\солдатики.png"/>
          <p:cNvPicPr/>
          <p:nvPr/>
        </p:nvPicPr>
        <p:blipFill>
          <a:blip r:embed="rId4" cstate="print"/>
          <a:srcRect l="7684" t="5192" r="5303" b="14231"/>
          <a:stretch>
            <a:fillRect/>
          </a:stretch>
        </p:blipFill>
        <p:spPr bwMode="auto">
          <a:xfrm>
            <a:off x="5857884" y="5072074"/>
            <a:ext cx="2571768" cy="137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</TotalTime>
  <Words>942</Words>
  <PresentationFormat>Экран (4:3)</PresentationFormat>
  <Paragraphs>198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nastya</cp:lastModifiedBy>
  <cp:revision>102</cp:revision>
  <dcterms:modified xsi:type="dcterms:W3CDTF">2016-05-14T13:24:24Z</dcterms:modified>
</cp:coreProperties>
</file>