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9" r:id="rId3"/>
    <p:sldId id="260" r:id="rId4"/>
    <p:sldId id="262" r:id="rId5"/>
    <p:sldId id="263" r:id="rId6"/>
    <p:sldId id="271" r:id="rId7"/>
    <p:sldId id="264" r:id="rId8"/>
    <p:sldId id="261" r:id="rId9"/>
    <p:sldId id="272" r:id="rId10"/>
    <p:sldId id="273" r:id="rId11"/>
    <p:sldId id="266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4660"/>
  </p:normalViewPr>
  <p:slideViewPr>
    <p:cSldViewPr>
      <p:cViewPr varScale="1">
        <p:scale>
          <a:sx n="105" d="100"/>
          <a:sy n="105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1637794813341"/>
          <c:y val="4.9162994911803898E-2"/>
          <c:w val="0.43741469816272965"/>
          <c:h val="0.5875782480314960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интонирование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89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сила звука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Лист1!$C$2:$C$6</c:f>
              <c:numCache>
                <c:formatCode>General</c:formatCode>
                <c:ptCount val="5"/>
                <c:pt idx="0">
                  <c:v>73</c:v>
                </c:pt>
                <c:pt idx="1">
                  <c:v>94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напевность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Лист1!$D$2:$D$6</c:f>
              <c:numCache>
                <c:formatCode>General</c:formatCode>
                <c:ptCount val="5"/>
                <c:pt idx="0">
                  <c:v>88</c:v>
                </c:pt>
                <c:pt idx="1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дикция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Лист1!$E$2:$E$6</c:f>
              <c:numCache>
                <c:formatCode>General</c:formatCode>
                <c:ptCount val="5"/>
                <c:pt idx="0">
                  <c:v>56</c:v>
                </c:pt>
                <c:pt idx="1">
                  <c:v>87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дыхание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Лист1!$F$2:$F$6</c:f>
              <c:numCache>
                <c:formatCode>General</c:formatCode>
                <c:ptCount val="5"/>
                <c:pt idx="0">
                  <c:v>71</c:v>
                </c:pt>
                <c:pt idx="1">
                  <c:v>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6608"/>
        <c:axId val="19638144"/>
      </c:scatterChart>
      <c:valAx>
        <c:axId val="196366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638144"/>
        <c:crosses val="autoZero"/>
        <c:crossBetween val="midCat"/>
      </c:valAx>
      <c:valAx>
        <c:axId val="1963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36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27811679790026"/>
          <c:y val="3.6287401574803195E-2"/>
          <c:w val="0.40410114865100522"/>
          <c:h val="0.578133931909749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558245998337"/>
          <c:y val="9.0742800942129262E-2"/>
          <c:w val="0.43741469816272965"/>
          <c:h val="0.5875782480314960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интонирование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78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сила звука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Лист1!$C$2:$C$6</c:f>
              <c:numCache>
                <c:formatCode>General</c:formatCode>
                <c:ptCount val="5"/>
                <c:pt idx="0">
                  <c:v>71</c:v>
                </c:pt>
                <c:pt idx="1">
                  <c:v>92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напевность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Лист1!$D$2:$D$6</c:f>
              <c:numCache>
                <c:formatCode>General</c:formatCode>
                <c:ptCount val="5"/>
                <c:pt idx="0">
                  <c:v>68</c:v>
                </c:pt>
                <c:pt idx="1">
                  <c:v>87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дикция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Лист1!$E$2:$E$6</c:f>
              <c:numCache>
                <c:formatCode>General</c:formatCode>
                <c:ptCount val="5"/>
                <c:pt idx="0">
                  <c:v>45</c:v>
                </c:pt>
                <c:pt idx="1">
                  <c:v>69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дыхание</c:v>
                </c:pt>
              </c:strCache>
            </c:strRef>
          </c:tx>
          <c:xVal>
            <c:strRef>
              <c:f>Лист1!$A$2:$A$6</c:f>
              <c:strCache>
                <c:ptCount val="2"/>
                <c:pt idx="0">
                  <c:v>осень 2016</c:v>
                </c:pt>
                <c:pt idx="1">
                  <c:v>весна 2017</c:v>
                </c:pt>
              </c:strCache>
            </c:strRef>
          </c:xVal>
          <c:yVal>
            <c:numRef>
              <c:f>Лист1!$F$2:$F$6</c:f>
              <c:numCache>
                <c:formatCode>General</c:formatCode>
                <c:ptCount val="5"/>
                <c:pt idx="0">
                  <c:v>47</c:v>
                </c:pt>
                <c:pt idx="1">
                  <c:v>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70656"/>
        <c:axId val="28480640"/>
      </c:scatterChart>
      <c:valAx>
        <c:axId val="284706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8480640"/>
        <c:crosses val="autoZero"/>
        <c:crossBetween val="midCat"/>
      </c:valAx>
      <c:valAx>
        <c:axId val="2848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70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27811679790026"/>
          <c:y val="3.6287401574803195E-2"/>
          <c:w val="0.4072188320209974"/>
          <c:h val="0.46492495078740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0.06294</cdr:x>
      <cdr:y>0.67719</cdr:y>
    </cdr:from>
    <cdr:to>
      <cdr:x>0.21294</cdr:x>
      <cdr:y>0.90219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704" y="2752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Группа ОН «Почемучки»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0.06294</cdr:x>
      <cdr:y>0.67719</cdr:y>
    </cdr:from>
    <cdr:to>
      <cdr:x>0.21294</cdr:x>
      <cdr:y>0.90219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704" y="2752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Группа КН «Колобок»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C14C8-1910-41BD-A648-8024C64E601B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43ED3-EC8E-44B4-ABE8-080698C1E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0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песня на бело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78" y="2238981"/>
            <a:ext cx="4535996" cy="30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50586"/>
            <a:ext cx="6301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Ханты-Мансийский автономный округ – Югра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«ДЕТСКИЙ САД  №2 «РЯБИНКА</a:t>
            </a:r>
            <a:endParaRPr lang="ru-RU" sz="1200" dirty="0"/>
          </a:p>
        </p:txBody>
      </p:sp>
      <p:pic>
        <p:nvPicPr>
          <p:cNvPr id="5" name="Picture 4" descr="D:\рябинка  13-14\эмблема рябинки\ryabinka 1.jpg"/>
          <p:cNvPicPr>
            <a:picLocks noChangeAspect="1" noChangeArrowheads="1"/>
          </p:cNvPicPr>
          <p:nvPr/>
        </p:nvPicPr>
        <p:blipFill>
          <a:blip r:embed="rId4" cstate="print"/>
          <a:srcRect l="3046" b="23530"/>
          <a:stretch>
            <a:fillRect/>
          </a:stretch>
        </p:blipFill>
        <p:spPr bwMode="auto">
          <a:xfrm>
            <a:off x="251520" y="150586"/>
            <a:ext cx="857240" cy="46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31640" y="388756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Снитко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Анастасия Александровна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2692" y="126876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работы по  теме  самообразования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«Развитие певческих навыков посредством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здоровьесберегающих технологий у детей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старшего дошкольного возраста»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1780" y="584586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год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-12912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60647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36010"/>
            <a:ext cx="74888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Проведены репетиции с родителями для совместного выступления с детьми на празднике «Осень в гостях у ребят»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(выполнено октябрь 2017)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Подготовлены информационный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листы  с практическими советами: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«Охрана детского голоса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ознакомлены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Изготовлены буклеты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для родителей на тему: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 причин,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которым ребёнок должен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заниматься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музыкой;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ознакомлены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Проведена музыкальная викторина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«Волшебные звуки музыки»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  участием родителей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(выполнено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апрель 2018)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C:\Users\nastenka\Desktop\докуметы музыкального руководителя\документы на 17-18 уч. год\самообразование\фото самообр\IMG_20180403_1446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36" y="3784097"/>
            <a:ext cx="748853" cy="136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nastenka\Desktop\Безымянный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b="14615"/>
          <a:stretch/>
        </p:blipFill>
        <p:spPr bwMode="auto">
          <a:xfrm>
            <a:off x="1907704" y="1625769"/>
            <a:ext cx="280670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nastenka\Desktop\Безымянный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b="4872"/>
          <a:stretch/>
        </p:blipFill>
        <p:spPr bwMode="auto">
          <a:xfrm>
            <a:off x="5292080" y="5305170"/>
            <a:ext cx="2736304" cy="129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63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0" y="-17140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22412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Заключительный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(апрель - май)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34076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Обобщение опыта проделанной  работы,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эффективности  реализации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48880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СОДЕРЖЕНИЕ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737347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диагностики с целью отслеживания результатов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работы.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презентации по итогам реализации.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1937" y="42210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КРИТЕРИИ ДИАГНОСТИРОВАНИЯ ДЕТЕЙ</a:t>
            </a:r>
            <a:endParaRPr lang="ru-RU" sz="1600" dirty="0"/>
          </a:p>
        </p:txBody>
      </p:sp>
      <p:pic>
        <p:nvPicPr>
          <p:cNvPr id="2050" name="Picture 2" descr="C:\Users\nastenka\Desktop\моё самообразование\children-sing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58" y="3650324"/>
            <a:ext cx="2825477" cy="27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61937" y="4653136"/>
            <a:ext cx="4863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Чистота интонирования;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Сила звука;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Напевность;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Дикция;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Дыхание;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-12912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948" y="327655"/>
            <a:ext cx="612067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мониторинга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2575833"/>
              </p:ext>
            </p:extLst>
          </p:nvPr>
        </p:nvGraphicFramePr>
        <p:xfrm>
          <a:off x="1475656" y="1052736"/>
          <a:ext cx="4845423" cy="305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08374323"/>
              </p:ext>
            </p:extLst>
          </p:nvPr>
        </p:nvGraphicFramePr>
        <p:xfrm>
          <a:off x="4067944" y="3427775"/>
          <a:ext cx="4845423" cy="305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 descr="C:\Users\ПК\Desktop\песня на бело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2542747" cy="16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2"/>
            <a:ext cx="9143999" cy="685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частие во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фестивале «Духовное Искусство»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песен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«Пришла весна»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«Христос Воскрес»</a:t>
            </a:r>
          </a:p>
        </p:txBody>
      </p:sp>
      <p:pic>
        <p:nvPicPr>
          <p:cNvPr id="4" name="Рисунок 3" descr="F:\пасха\IMG_20180418_1118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9"/>
          <a:stretch/>
        </p:blipFill>
        <p:spPr bwMode="auto">
          <a:xfrm>
            <a:off x="4455740" y="980728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пасха\IMG_20180418_1122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8"/>
          <a:stretch/>
        </p:blipFill>
        <p:spPr bwMode="auto">
          <a:xfrm>
            <a:off x="1207601" y="2564904"/>
            <a:ext cx="3226435" cy="208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пасха\IMG_20180418_11192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4427984" y="3861047"/>
            <a:ext cx="4032448" cy="272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К\Desktop\песня на бело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89" y="4890919"/>
            <a:ext cx="2542747" cy="16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5" y="188640"/>
            <a:ext cx="504056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1497" y="836712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Арсеневская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О.Н.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музыкально-оздоровительной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детском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саду. Занятия.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Упражнения.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Волгоград: Учитель,2009.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Боровик Т. А.    Игровая теория музыки для детей 4-6 лет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Ти-ти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-ли ДОН»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город: «Издательство, 2008»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Демченко А. Д.  Вокальные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детьми. Программно-методическое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пособие по постановке певческого и речевого голоса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ребёнка – дошкольник/А. Д. Демченко; М.:2000.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Щетинин М.А.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Стрельниковская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дыхательная гимнастика для детей.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М: Айрис-Пресс,2007 год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Емельянов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В.Фонопедический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развития голоса.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изд.: Лань, 2015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 Логопедические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Изд.: КАРО, 2009.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79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-12912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stenka\Desktop\моё самообразование\80108460_large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408756" cy="36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0"/>
            <a:ext cx="6012160" cy="497711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Пусть знают все взрослые, что их дети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Самые талантливые на планете!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них много улыбок, здоровья и смеха-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 этом залог моего успеха!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" y="2668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54868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музыкальных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способностей;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207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левого (логического)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правого (образного) полушарий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3318" y="2302712"/>
            <a:ext cx="4855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развивает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укрепляет дыхательную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389208"/>
            <a:ext cx="1079334" cy="456567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2070" y="2874747"/>
            <a:ext cx="5266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тренирует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мышцы гортани,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голосовые связки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3413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улучшает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тембр голоса, что содействует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выразительности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речи и пения;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40566" y="4365104"/>
            <a:ext cx="3144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расширяет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диапазон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голоса;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2070" y="522920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пением являются важной составляющей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гармоничного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дошкольника. </a:t>
            </a:r>
          </a:p>
        </p:txBody>
      </p:sp>
      <p:pic>
        <p:nvPicPr>
          <p:cNvPr id="12" name="Picture 2" descr="C:\Users\nastenka\Desktop\моё самообразование\i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24"/>
          <a:stretch/>
        </p:blipFill>
        <p:spPr bwMode="auto">
          <a:xfrm>
            <a:off x="6948264" y="2427166"/>
            <a:ext cx="2066925" cy="439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04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30052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27397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Углубить и систематизировать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певческих навыков детей дошкольного возраста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84532"/>
            <a:ext cx="913712" cy="4576019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7737" y="1017038"/>
            <a:ext cx="6754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собственный уровень знаний по данной теме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путём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самообразования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7737" y="1503899"/>
            <a:ext cx="66086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диагностику для выявления  уровня  развития певческих навыков у  детей;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5045" y="2008203"/>
            <a:ext cx="7406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(провести) для педагогов рекомендации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советы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«Роль воспитателя в развитии самостоятельной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музыкальной деятельности детей»;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«Дыхательные упражнения»;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Охрана детского голоса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5045" y="3290861"/>
            <a:ext cx="7253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буклеты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родителей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тему: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«10 причин, по которым ребёнок должен заниматься музыкой;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Информационный листы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практическими советами: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Охрана детского голоса»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9443" y="4366745"/>
            <a:ext cx="7677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Внедрить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инновационные  методы во все формы деятельности  своей работы: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«Весёлые нотки» -целью, которого является знакомство с нотной грамотой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детей старшего дошкольного возраста.; 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дыхательные,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артикуляционые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фонопедические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упражнения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игровые задания на развитие слухового представления,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распевки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увеличение диапазона  голоса ребёнка, творческие задания на развитие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чувства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ритма, ладового чувства.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0693" y="142990"/>
            <a:ext cx="169931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9802" y="6112119"/>
            <a:ext cx="6962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Подготовить детей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утреннику  «До свидания, любимый детский сад».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детей к выступлению на концертах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1029226" y="1100431"/>
            <a:ext cx="332964" cy="26746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075899" y="1575137"/>
            <a:ext cx="332964" cy="26746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 flipH="1">
            <a:off x="655204" y="3684686"/>
            <a:ext cx="1210889" cy="26746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774328" y="2395166"/>
            <a:ext cx="936104" cy="26746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1103431" y="6126264"/>
            <a:ext cx="332964" cy="26746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 flipH="1">
            <a:off x="643852" y="4980830"/>
            <a:ext cx="1210889" cy="26746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2668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691276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 по самообразованию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3018" y="1052736"/>
            <a:ext cx="5849422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 – ознакомительный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(сентябрь – октябрь)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2718" y="18837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необходимый по теме материал, систематизировать 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к применению.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730" y="2530063"/>
            <a:ext cx="864399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 и изучение методической литературы: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Картушина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занятия в детском саду»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Щетинин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М.А.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Стрельниковская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дыхательная гимнастика для детей.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Айрис-Пресс,2007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Арсеневская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О.Н. Система музыкально-оздоровительной системы в детском саду.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(выполнено в течение месяца)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методики Т. Боровик «Практика теории интонационной природы музыки»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методика иллюстрирует соединение речи – движения – музыки, развивает интонационную выразительность.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(выполнено в течение месяца)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Выявление уровня знаний детей по результатам мониторинга.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выполнено октябрь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2017)</a:t>
            </a: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 результатам мониторинга, по запросу детей  решила внедрить новую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технологию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Весёлые нотки»</a:t>
            </a:r>
          </a:p>
        </p:txBody>
      </p:sp>
    </p:spTree>
    <p:extLst>
      <p:ext uri="{BB962C8B-B14F-4D97-AF65-F5344CB8AC3E}">
        <p14:creationId xmlns:p14="http://schemas.microsoft.com/office/powerpoint/2010/main" val="9291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-16913"/>
            <a:ext cx="9143999" cy="69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32656"/>
            <a:ext cx="4572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Основной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ноябрь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473" y="1061638"/>
            <a:ext cx="771530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запланированной работы.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Развивать певческий голос,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укреплять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расширять диапазон певческого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голоса,  используя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здоровьесберегающие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технологии.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2011" y="2116138"/>
            <a:ext cx="31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ДЕЯТЕЛЬНОСТИ: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416239"/>
            <a:ext cx="7776863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инновационных  методов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все формы деятельности  своей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книги Т. Боровик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Практика теории интонационной природы музыки»: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-рисование голосом, пение по линиям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(см.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етодическое пособие)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чувства ритма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(см.  методическое пособие)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-пение по графической записи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(см.  методическое пособие)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-интонирование текста с помощью мимических картинок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(см.  методическое пособие)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-пение с образно-пластическими жестами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(см.  методическое пособие)</a:t>
            </a:r>
          </a:p>
          <a:p>
            <a:pPr lvl="0"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2668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8852" y="26064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«Весёлые нотки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разной сложности на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закрепление нотной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Радужные нотки»,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музыкально-слуховых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«Птички на проводах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Разноцветные песенки»,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чувства ритма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Ритмический паровозик»  </a:t>
            </a:r>
          </a:p>
        </p:txBody>
      </p:sp>
      <p:pic>
        <p:nvPicPr>
          <p:cNvPr id="4" name="Рисунок 3" descr="C:\Users\nastenka\Desktop\докуметы музыкального руководителя\документы на 17-18 уч. год\самообразование\фото самообр\IMG_20180416_114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8" y="3861048"/>
            <a:ext cx="2047875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nastenka\Desktop\докуметы музыкального руководителя\документы на 17-18 уч. год\самообразование\фото самообр\IMG_20180416_1148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3656"/>
            <a:ext cx="2376264" cy="126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nastenka\Desktop\докуметы музыкального руководителя\документы на 17-18 уч. год\самообразование\фото самообр\IMG_20180416_11503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9" r="17402" b="12966"/>
          <a:stretch/>
        </p:blipFill>
        <p:spPr bwMode="auto">
          <a:xfrm>
            <a:off x="3779911" y="5467981"/>
            <a:ext cx="2347675" cy="120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nastenka\Desktop\докуметы музыкального руководителя\документы на 17-18 уч. год\самообразование\фото самообр\IMG_20180125_1011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r="13827" b="25514"/>
          <a:stretch/>
        </p:blipFill>
        <p:spPr bwMode="auto">
          <a:xfrm>
            <a:off x="5026689" y="548680"/>
            <a:ext cx="3672408" cy="20687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рябинка  13-14\Лэпбук Весёлые нотки+методические рекомендации\Лэпбук Весёлые нотки+методические рекомендации\Лэпбук Веселые нотки\Радужные нотки-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1284858" cy="98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92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2668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93060" y="6221343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2851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nastenka\Desktop\докуметы музыкального руководителя\документы на 17-18 уч. год\самообразование\фото самообр\IMG_20180125_1039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r="-3827" b="41379"/>
          <a:stretch/>
        </p:blipFill>
        <p:spPr bwMode="auto">
          <a:xfrm>
            <a:off x="1475656" y="332656"/>
            <a:ext cx="2304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nastenka\Desktop\докуметы музыкального руководителя\документы на 17-18 уч. год\самообразование\фото самообр\IMG_20180125_1040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1685"/>
          <a:stretch/>
        </p:blipFill>
        <p:spPr bwMode="auto">
          <a:xfrm>
            <a:off x="1475656" y="3430334"/>
            <a:ext cx="3725006" cy="3031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nastenka\Desktop\докуметы музыкального руководителя\документы на 17-18 уч. год\самообразование\фото самообр\IMG_20180125_1038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/>
          <a:stretch/>
        </p:blipFill>
        <p:spPr bwMode="auto">
          <a:xfrm>
            <a:off x="4574776" y="980728"/>
            <a:ext cx="381364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67944" y="332874"/>
            <a:ext cx="379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низ 12"/>
          <p:cNvSpPr/>
          <p:nvPr/>
        </p:nvSpPr>
        <p:spPr>
          <a:xfrm rot="1666335">
            <a:off x="2598422" y="1028303"/>
            <a:ext cx="323993" cy="216471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-1356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691276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2037" y="1077499"/>
            <a:ext cx="2813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Различают звуки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высоте и длительности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9238" y="1925994"/>
            <a:ext cx="3905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Определяют динамику, смену темпов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7280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Поёт естественным звуком,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7103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 навык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звуковысотной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ориентировки, может чисто интонировать в заданном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диапазоне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3280" y="3173501"/>
            <a:ext cx="310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Развита дыхательная система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6241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Голос ребёнка устойчив, не срывается и не дрожит, выдерживает длительную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речевую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63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эмоционально-выразительно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исполняет песни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112749" y="1142450"/>
            <a:ext cx="443488" cy="1162760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356248" y="1130289"/>
            <a:ext cx="443488" cy="745941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6229280" y="1017242"/>
            <a:ext cx="731520" cy="1817504"/>
          </a:xfrm>
          <a:prstGeom prst="curved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224856" y="1101426"/>
            <a:ext cx="731520" cy="2483766"/>
          </a:xfrm>
          <a:prstGeom prst="curved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1600265" y="1024520"/>
            <a:ext cx="443488" cy="3340584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7956376" y="1017242"/>
            <a:ext cx="731520" cy="4427982"/>
          </a:xfrm>
          <a:prstGeom prst="curved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free-powerpoint-slide-templates_49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2668"/>
            <a:ext cx="9143999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32656"/>
            <a:ext cx="78123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Работа с  педагогами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Подготовлена  и  проведена консультация по теме: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воспитателя в развитии самостоятельной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(выполнено ноябрь 2017)</a:t>
            </a:r>
          </a:p>
          <a:p>
            <a:pPr algn="r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Систематизирован материал  и оформлена картотека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(ознакомлены, включили в работу  ежемесячно)</a:t>
            </a:r>
          </a:p>
          <a:p>
            <a:pPr algn="r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Подобраны рекомендации по теме: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«Охрана детского голоса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ознакомлены январь 2018)</a:t>
            </a:r>
          </a:p>
          <a:p>
            <a:pPr algn="r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Проведена  творческая игра на педагогическом часе «Сделай сам»: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- игра «Ритмический кубик»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цель: развитие слуха, внимания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-игра «Необычный хор»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цель: развитие певческих способностей детей.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(выполнено февраль 2018)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nastenka\Desktop\докуметы музыкального руководителя\документы на 17-18 уч. год\самообразование\фото самообр\P80301-1411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26632"/>
            <a:ext cx="1512168" cy="192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990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1070</Words>
  <Application>Microsoft Office PowerPoint</Application>
  <PresentationFormat>Экран (4:3)</PresentationFormat>
  <Paragraphs>220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nastenka</cp:lastModifiedBy>
  <cp:revision>78</cp:revision>
  <dcterms:created xsi:type="dcterms:W3CDTF">2017-03-14T11:55:48Z</dcterms:created>
  <dcterms:modified xsi:type="dcterms:W3CDTF">2018-04-24T06:05:55Z</dcterms:modified>
</cp:coreProperties>
</file>